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0" autoAdjust="0"/>
    <p:restoredTop sz="94708" autoAdjust="0"/>
  </p:normalViewPr>
  <p:slideViewPr>
    <p:cSldViewPr>
      <p:cViewPr varScale="1">
        <p:scale>
          <a:sx n="106" d="100"/>
          <a:sy n="106" d="100"/>
        </p:scale>
        <p:origin x="10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472901-2174-7247-E5A1-A511AF9028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1CBC1-4502-E3B6-1A54-A43F092EDB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E4E85-9089-428D-B512-65DC7D8F6D14}" type="datetimeFigureOut">
              <a:rPr lang="en-PH" smtClean="0"/>
              <a:t>19/03/2025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44007-CB94-B19C-9776-EF335DBE3E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1AF5-FD73-E10B-4218-A0D36EADC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A1670-2541-4F85-8EE8-04BB21E77F8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4216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r garden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169" y="0"/>
            <a:ext cx="119634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0668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itle 5"/>
          <p:cNvSpPr txBox="1">
            <a:spLocks/>
          </p:cNvSpPr>
          <p:nvPr userDrawn="1"/>
        </p:nvSpPr>
        <p:spPr>
          <a:xfrm>
            <a:off x="-9144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24" name="Rectangle 1023"/>
          <p:cNvSpPr/>
          <p:nvPr userDrawn="1"/>
        </p:nvSpPr>
        <p:spPr>
          <a:xfrm>
            <a:off x="-797169" y="0"/>
            <a:ext cx="11963400" cy="6858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281354 w 914400"/>
              <a:gd name="connsiteY3" fmla="*/ 691662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10308 w 914400"/>
              <a:gd name="connsiteY3" fmla="*/ 515816 h 914400"/>
              <a:gd name="connsiteX4" fmla="*/ 0 w 914400"/>
              <a:gd name="connsiteY4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445477 w 914400"/>
              <a:gd name="connsiteY3" fmla="*/ 480647 h 914400"/>
              <a:gd name="connsiteX4" fmla="*/ 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445477" y="480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7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n oasis to relax in!">
            <a:extLst>
              <a:ext uri="{FF2B5EF4-FFF2-40B4-BE49-F238E27FC236}">
                <a16:creationId xmlns:a16="http://schemas.microsoft.com/office/drawing/2014/main" id="{0E09591E-E5D8-6B48-EA09-12BF8F4806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8" y="228600"/>
            <a:ext cx="373966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41A54-9B62-90F2-55EE-2730E307AA46}"/>
              </a:ext>
            </a:extLst>
          </p:cNvPr>
          <p:cNvSpPr/>
          <p:nvPr userDrawn="1"/>
        </p:nvSpPr>
        <p:spPr>
          <a:xfrm>
            <a:off x="3997235" y="-304800"/>
            <a:ext cx="8229600" cy="74676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DE6ED-D6E8-9019-2C81-50364E6FC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3403" y="228600"/>
            <a:ext cx="5334000" cy="2667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2274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9658-0BF9-E2EC-63FD-937AE0C2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9882F-14FE-6862-FB59-AEEEF8B7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27787-90C4-BBF8-D7BA-580A39F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0F333-DDB9-8F2B-369B-FEDFFA41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FFAC69-4B62-1065-4C26-C850673036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7"/>
            <a:ext cx="910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F139A-EF16-5FFA-2BF5-8E8D8400A59E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207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F49237-D8BB-BB7F-1399-479795DB10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059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88B12-3A65-F792-E9E7-6FBCCBD5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4B646-498B-F865-77E3-B01E6ED1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343CF-C2CF-D535-27B0-8239FB76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661A7-C4F1-1B6F-A024-93DFB97C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FE877-F2B2-E28C-9F20-09D1D4C0FEA3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236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83D2-4505-92A0-E85D-CCDF8C45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646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7939-11F2-81A9-B535-208A80FE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6A144-AB9A-B385-3F1B-54E1A80F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4378A-17F8-1694-B400-2004F37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nside out outside in">
            <a:extLst>
              <a:ext uri="{FF2B5EF4-FFF2-40B4-BE49-F238E27FC236}">
                <a16:creationId xmlns:a16="http://schemas.microsoft.com/office/drawing/2014/main" id="{7B0D3AC1-8F60-DB94-56FC-2FC0C3BF5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523" y="0"/>
            <a:ext cx="9525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A6C14-2F86-1231-D731-C59CE82CD4A4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55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F18E-B24D-B1F8-F488-4FB52C83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9F3BB-CB41-5CDF-E029-66E7F1097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CDBB-1E47-BC1E-C68A-B0891B4A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58C82-594A-27B9-CB50-08349EB4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4C9FDF-D440-EDC8-32EA-3C4FC7E2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7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94508-BE0D-3BD9-5FDB-46F3F29548BB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68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4ECC1-9D9D-8E99-360B-837E4BB6DB54}"/>
              </a:ext>
            </a:extLst>
          </p:cNvPr>
          <p:cNvSpPr/>
          <p:nvPr userDrawn="1"/>
        </p:nvSpPr>
        <p:spPr>
          <a:xfrm>
            <a:off x="0" y="0"/>
            <a:ext cx="9220200" cy="67818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2667000 w 5410200"/>
              <a:gd name="connsiteY1" fmla="*/ 347472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858000">
                <a:moveTo>
                  <a:pt x="0" y="0"/>
                </a:moveTo>
                <a:lnTo>
                  <a:pt x="2667000" y="3474720"/>
                </a:lnTo>
                <a:lnTo>
                  <a:pt x="5410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D3B4-2D27-C557-FE3C-C6ABB819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44443-7BD5-44DC-27A9-62E6390F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0C947-DB69-5209-0F70-B6C172A1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E98D-26C6-4B2F-D891-FCFFDACE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FB1F7-56DD-F742-CEB2-33019B91B7C7}"/>
              </a:ext>
            </a:extLst>
          </p:cNvPr>
          <p:cNvSpPr/>
          <p:nvPr userDrawn="1"/>
        </p:nvSpPr>
        <p:spPr>
          <a:xfrm>
            <a:off x="0" y="1"/>
            <a:ext cx="9220200" cy="6858000"/>
          </a:xfrm>
          <a:custGeom>
            <a:avLst/>
            <a:gdLst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0 w 5410200"/>
              <a:gd name="connsiteY3" fmla="*/ 6858000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722915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743200 w 5410200"/>
              <a:gd name="connsiteY3" fmla="*/ 3409407 h 6858000"/>
              <a:gd name="connsiteX4" fmla="*/ 0 w 5410200"/>
              <a:gd name="connsiteY4" fmla="*/ 0 h 6858000"/>
              <a:gd name="connsiteX0" fmla="*/ 0 w 5410200"/>
              <a:gd name="connsiteY0" fmla="*/ 0 h 6858000"/>
              <a:gd name="connsiteX1" fmla="*/ 5410200 w 5410200"/>
              <a:gd name="connsiteY1" fmla="*/ 0 h 6858000"/>
              <a:gd name="connsiteX2" fmla="*/ 5410200 w 5410200"/>
              <a:gd name="connsiteY2" fmla="*/ 6858000 h 6858000"/>
              <a:gd name="connsiteX3" fmla="*/ 2690948 w 5410200"/>
              <a:gd name="connsiteY3" fmla="*/ 3435532 h 6858000"/>
              <a:gd name="connsiteX4" fmla="*/ 0 w 5410200"/>
              <a:gd name="connsiteY4" fmla="*/ 0 h 6858000"/>
              <a:gd name="connsiteX0" fmla="*/ 0 w 5410200"/>
              <a:gd name="connsiteY0" fmla="*/ 0 h 6900729"/>
              <a:gd name="connsiteX1" fmla="*/ 5410200 w 5410200"/>
              <a:gd name="connsiteY1" fmla="*/ 0 h 6900729"/>
              <a:gd name="connsiteX2" fmla="*/ 5393109 w 5410200"/>
              <a:gd name="connsiteY2" fmla="*/ 6900729 h 6900729"/>
              <a:gd name="connsiteX3" fmla="*/ 2690948 w 5410200"/>
              <a:gd name="connsiteY3" fmla="*/ 3435532 h 6900729"/>
              <a:gd name="connsiteX4" fmla="*/ 0 w 5410200"/>
              <a:gd name="connsiteY4" fmla="*/ 0 h 6900729"/>
              <a:gd name="connsiteX0" fmla="*/ 0 w 5410200"/>
              <a:gd name="connsiteY0" fmla="*/ 0 h 6900729"/>
              <a:gd name="connsiteX1" fmla="*/ 5410200 w 5410200"/>
              <a:gd name="connsiteY1" fmla="*/ 0 h 6900729"/>
              <a:gd name="connsiteX2" fmla="*/ 5393109 w 5410200"/>
              <a:gd name="connsiteY2" fmla="*/ 6900729 h 6900729"/>
              <a:gd name="connsiteX3" fmla="*/ 2631127 w 5410200"/>
              <a:gd name="connsiteY3" fmla="*/ 3452624 h 6900729"/>
              <a:gd name="connsiteX4" fmla="*/ 0 w 5410200"/>
              <a:gd name="connsiteY4" fmla="*/ 0 h 690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0200" h="6900729">
                <a:moveTo>
                  <a:pt x="0" y="0"/>
                </a:moveTo>
                <a:lnTo>
                  <a:pt x="5410200" y="0"/>
                </a:lnTo>
                <a:lnTo>
                  <a:pt x="5393109" y="6900729"/>
                </a:lnTo>
                <a:lnTo>
                  <a:pt x="2631127" y="3452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DF287B-69A9-5F3C-A652-0430B3085F0D}"/>
              </a:ext>
            </a:extLst>
          </p:cNvPr>
          <p:cNvSpPr/>
          <p:nvPr userDrawn="1"/>
        </p:nvSpPr>
        <p:spPr>
          <a:xfrm>
            <a:off x="3886200" y="-647700"/>
            <a:ext cx="5219700" cy="8153400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4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25CC-BCB6-4EC4-5763-8C43959F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4ED28-AF3A-38A0-9A6A-F0B32078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02313-26E8-77CA-289E-443CD1A9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E0E2B-82D0-CA87-B02D-7E483FCD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  <p:pic>
        <p:nvPicPr>
          <p:cNvPr id="3074" name="Picture 2" descr="koi fish">
            <a:extLst>
              <a:ext uri="{FF2B5EF4-FFF2-40B4-BE49-F238E27FC236}">
                <a16:creationId xmlns:a16="http://schemas.microsoft.com/office/drawing/2014/main" id="{5FD599CD-D78F-1CBF-6DA6-78988B259C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9970"/>
            <a:ext cx="952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7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A90B-3DFD-46DF-B0C0-D7AED0E5BFF3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C464D-94B5-4F19-A68D-ADFE6D913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89573" l="4297" r="99805">
                        <a14:foregroundMark x1="18750" y1="35782" x2="51758" y2="22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3400"/>
            <a:ext cx="6471583" cy="5334000"/>
          </a:xfrm>
          <a:prstGeom prst="rect">
            <a:avLst/>
          </a:prstGeom>
          <a:effectLst>
            <a:glow rad="228600">
              <a:schemeClr val="accent3">
                <a:lumMod val="50000"/>
                <a:alpha val="4000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604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726A0F-73B9-3ADA-F369-41E1F782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400"/>
            <a:ext cx="351155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90A1AA-10E5-EF77-6753-43EA8EB0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550" y="1752600"/>
            <a:ext cx="48006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</a:rPr>
              <a:t> Green Bean Mobile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an innovative mobile coffee shop that brings high-quality, eco-friendly coffee directly to urban and suburban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Our mission is to offer a sustainable and convenient coffee experience, using eco-conscious products and reducing waste, all while providing delicious, locally sourced coffee.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29426-2E4A-8071-DDCA-713567987FF7}"/>
              </a:ext>
            </a:extLst>
          </p:cNvPr>
          <p:cNvSpPr txBox="1"/>
          <p:nvPr/>
        </p:nvSpPr>
        <p:spPr>
          <a:xfrm>
            <a:off x="4273550" y="504140"/>
            <a:ext cx="525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What is GMBC?</a:t>
            </a:r>
          </a:p>
        </p:txBody>
      </p:sp>
    </p:spTree>
    <p:extLst>
      <p:ext uri="{BB962C8B-B14F-4D97-AF65-F5344CB8AC3E}">
        <p14:creationId xmlns:p14="http://schemas.microsoft.com/office/powerpoint/2010/main" val="239357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6FB156-5904-4804-92A6-14A9AE30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400"/>
            <a:ext cx="3510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3734E-2E02-B5B9-B0F6-6E78A533A77D}"/>
              </a:ext>
            </a:extLst>
          </p:cNvPr>
          <p:cNvSpPr txBox="1"/>
          <p:nvPr/>
        </p:nvSpPr>
        <p:spPr>
          <a:xfrm>
            <a:off x="3657600" y="785404"/>
            <a:ext cx="5257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Environmental Impact of Coffee Shops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Traditional coffee shops generate a significant amount of waste through single-use cups, plastic lids, and packaging.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Lack of Eco-Friendly Coffee Options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While the demand for sustainable products grows, there’s a lack of easily accessible, eco-conscious coffee options in many urban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 and Accessibility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Many consumers struggle to find cafes that meet their sustainability values, and some locations lack coffee shops offering organic, fair-trade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0960-5410-DD05-706C-2CC0D03D3F03}"/>
              </a:ext>
            </a:extLst>
          </p:cNvPr>
          <p:cNvSpPr txBox="1"/>
          <p:nvPr/>
        </p:nvSpPr>
        <p:spPr>
          <a:xfrm>
            <a:off x="4195824" y="97588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5400" dirty="0">
                <a:latin typeface="Script MT Bold" panose="03040602040607080904" pitchFamily="66" charset="0"/>
              </a:rPr>
              <a:t>Concerns:</a:t>
            </a:r>
          </a:p>
        </p:txBody>
      </p:sp>
    </p:spTree>
    <p:extLst>
      <p:ext uri="{BB962C8B-B14F-4D97-AF65-F5344CB8AC3E}">
        <p14:creationId xmlns:p14="http://schemas.microsoft.com/office/powerpoint/2010/main" val="140400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0D46DE-926A-5C0C-E943-CE3CCBC4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5100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45861-05BE-8629-B549-96BAD16B94D3}"/>
              </a:ext>
            </a:extLst>
          </p:cNvPr>
          <p:cNvSpPr txBox="1"/>
          <p:nvPr/>
        </p:nvSpPr>
        <p:spPr>
          <a:xfrm>
            <a:off x="3688080" y="800100"/>
            <a:ext cx="5227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Mobile Eco-Friendly Cafe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bring the cafe directly to your neighborhood with a fully equipped, eco-friendly mobile unit.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Sustainability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use biodegradable cups, reusable containers, and sustainable sourcing practices. We also eliminate unnecessary packaging and waste.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Convenience</a:t>
            </a:r>
            <a:r>
              <a:rPr lang="en-US" dirty="0">
                <a:latin typeface="Arial Black" panose="020B0A040201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 mobile cafe is flexible and can serve multiple locations, bringing eco-conscious coffee to communities where it's most needed.</a:t>
            </a:r>
          </a:p>
          <a:p>
            <a:endParaRPr lang="en-PH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8FBBA-DDC9-14DE-C230-019BCD2D5BC7}"/>
              </a:ext>
            </a:extLst>
          </p:cNvPr>
          <p:cNvSpPr txBox="1"/>
          <p:nvPr/>
        </p:nvSpPr>
        <p:spPr>
          <a:xfrm>
            <a:off x="4259143" y="0"/>
            <a:ext cx="2585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>
                <a:latin typeface="Script MT Bold" panose="03040602040607080904" pitchFamily="66" charset="0"/>
              </a:rPr>
              <a:t>Solutions</a:t>
            </a:r>
            <a:r>
              <a:rPr lang="en-PH" sz="4400" dirty="0">
                <a:latin typeface="Script MT Bold" panose="03040602040607080904" pitchFamily="66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89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383DC2-55F5-C342-A36A-D8DB5131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BE7167-F307-9C04-D8AD-CD159779E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90600"/>
            <a:ext cx="48006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Target Audience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Eco-conscious consumers, urban coffee lovers, professionals on the go, and millennials who prioritize sustainability.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Growing Trend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 global coffee market is valued at over $100 billion, with a rising demand for sustainable and eco-friendly products.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Market Need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Black" panose="020B0A040201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Studies show 63% of consumers prefer brands that are environmentally responsible, and 50% are willing to pay more for eco-friendly products. There’s a clear gap in the market for a mobile, sustainable coffee service.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C369D-616D-6936-ED6F-DE94A4EFF377}"/>
              </a:ext>
            </a:extLst>
          </p:cNvPr>
          <p:cNvSpPr txBox="1"/>
          <p:nvPr/>
        </p:nvSpPr>
        <p:spPr>
          <a:xfrm>
            <a:off x="3975038" y="159603"/>
            <a:ext cx="5473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Market Opportunity:</a:t>
            </a:r>
          </a:p>
        </p:txBody>
      </p:sp>
    </p:spTree>
    <p:extLst>
      <p:ext uri="{BB962C8B-B14F-4D97-AF65-F5344CB8AC3E}">
        <p14:creationId xmlns:p14="http://schemas.microsoft.com/office/powerpoint/2010/main" val="8937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5D5A4A-F43F-453C-99A4-6EB1D73D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0" y="2286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65A01-FF91-C358-E1A1-3289D332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911679"/>
            <a:ext cx="44958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Revenue Streams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Coffee and beverage sales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Eco-friendly snacks and baked goods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Merchandise (reusable cups, sustainable products)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Subscription model: Monthly coffee passes or membership for regular customers.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Partnerships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Local suppliers for coffee, organic ingredients, and sustainable packaging materials.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We can expand to additional trucks, covering more areas and building a larger customer base as demand grows.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21EEF-16E8-6E3D-26EC-6E0ECBF91BB3}"/>
              </a:ext>
            </a:extLst>
          </p:cNvPr>
          <p:cNvSpPr txBox="1"/>
          <p:nvPr/>
        </p:nvSpPr>
        <p:spPr>
          <a:xfrm>
            <a:off x="3975391" y="284936"/>
            <a:ext cx="51988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700" dirty="0">
                <a:latin typeface="Script MT Bold" panose="03040602040607080904" pitchFamily="66" charset="0"/>
              </a:rPr>
              <a:t>Business Model &amp; Revenue Streams</a:t>
            </a:r>
          </a:p>
        </p:txBody>
      </p:sp>
    </p:spTree>
    <p:extLst>
      <p:ext uri="{BB962C8B-B14F-4D97-AF65-F5344CB8AC3E}">
        <p14:creationId xmlns:p14="http://schemas.microsoft.com/office/powerpoint/2010/main" val="311846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ADE2C7-E6CC-93CC-7D20-ADDAA168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0" y="230400"/>
            <a:ext cx="3510000" cy="11448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F8B55F-C059-78E0-FEFF-1A7F54699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717860"/>
            <a:ext cx="449580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Next Steps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Secure funding to build the first mobile cafe unit and develop branding.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Partner with local suppliers and start marketing in key neighborhoods.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Launch an online platform for ordering, scheduling, and subscription sign-ups.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Vision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Expand Green Bean Mobile Cafe to multiple locations.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Become a recognized leader in the sustainable coffee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Grow the brand’s presence through collaborations with eco-friendly events and corporate partnerships.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76B4D-5E17-B6ED-B584-B0F135319629}"/>
              </a:ext>
            </a:extLst>
          </p:cNvPr>
          <p:cNvSpPr txBox="1"/>
          <p:nvPr/>
        </p:nvSpPr>
        <p:spPr>
          <a:xfrm>
            <a:off x="3986099" y="45740"/>
            <a:ext cx="4742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400" dirty="0">
                <a:latin typeface="Script MT Bold" panose="03040602040607080904" pitchFamily="66" charset="0"/>
              </a:rPr>
              <a:t>Next Steps &amp; Vision</a:t>
            </a:r>
          </a:p>
        </p:txBody>
      </p:sp>
    </p:spTree>
    <p:extLst>
      <p:ext uri="{BB962C8B-B14F-4D97-AF65-F5344CB8AC3E}">
        <p14:creationId xmlns:p14="http://schemas.microsoft.com/office/powerpoint/2010/main" val="413941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59B65C-00D9-C687-8F27-8F3CB8BD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07879"/>
            <a:ext cx="8153400" cy="1143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50000"/>
                </a:schemeClr>
              </a:gs>
            </a:gsLst>
          </a:gradFill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Thank you for visiting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cript MT Bold" pitchFamily="66" charset="0"/>
              </a:rPr>
              <a:t>Green Bean Mobile Cafe</a:t>
            </a:r>
          </a:p>
        </p:txBody>
      </p:sp>
    </p:spTree>
    <p:extLst>
      <p:ext uri="{BB962C8B-B14F-4D97-AF65-F5344CB8AC3E}">
        <p14:creationId xmlns:p14="http://schemas.microsoft.com/office/powerpoint/2010/main" val="94547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491</Words>
  <Application>Microsoft Office PowerPoint</Application>
  <PresentationFormat>On-screen Show (4:3)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Script MT Bold</vt:lpstr>
      <vt:lpstr>Office Theme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  <vt:lpstr>Green Bean Mobile Cafe</vt:lpstr>
      <vt:lpstr>Thank you for visiting Green Bean Mobile Cafe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Bean Mobile Cafe</dc:title>
  <dc:creator>Huawei-Laptop</dc:creator>
  <cp:lastModifiedBy>CCA_CollegeLibrary</cp:lastModifiedBy>
  <cp:revision>9</cp:revision>
  <dcterms:created xsi:type="dcterms:W3CDTF">2025-03-15T12:41:30Z</dcterms:created>
  <dcterms:modified xsi:type="dcterms:W3CDTF">2025-03-19T04:32:40Z</dcterms:modified>
</cp:coreProperties>
</file>